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62" r:id="rId5"/>
    <p:sldId id="261" r:id="rId6"/>
    <p:sldId id="259" r:id="rId7"/>
    <p:sldId id="260" r:id="rId8"/>
    <p:sldId id="269" r:id="rId9"/>
    <p:sldId id="263" r:id="rId10"/>
    <p:sldId id="264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A6D2B-8DEF-4C75-B07E-2C9F055C4D04}" type="datetimeFigureOut">
              <a:rPr lang="en-US" smtClean="0"/>
              <a:pPr/>
              <a:t>12/2/2018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B6142-FA32-4237-9ED7-F5BA32E0DC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A6D2B-8DEF-4C75-B07E-2C9F055C4D04}" type="datetimeFigureOut">
              <a:rPr lang="en-US" smtClean="0"/>
              <a:pPr/>
              <a:t>12/2/2018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B6142-FA32-4237-9ED7-F5BA32E0DC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A6D2B-8DEF-4C75-B07E-2C9F055C4D04}" type="datetimeFigureOut">
              <a:rPr lang="en-US" smtClean="0"/>
              <a:pPr/>
              <a:t>12/2/2018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B6142-FA32-4237-9ED7-F5BA32E0DC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A6D2B-8DEF-4C75-B07E-2C9F055C4D04}" type="datetimeFigureOut">
              <a:rPr lang="en-US" smtClean="0"/>
              <a:pPr/>
              <a:t>12/2/2018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B6142-FA32-4237-9ED7-F5BA32E0DC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A6D2B-8DEF-4C75-B07E-2C9F055C4D04}" type="datetimeFigureOut">
              <a:rPr lang="en-US" smtClean="0"/>
              <a:pPr/>
              <a:t>12/2/2018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B6142-FA32-4237-9ED7-F5BA32E0DC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A6D2B-8DEF-4C75-B07E-2C9F055C4D04}" type="datetimeFigureOut">
              <a:rPr lang="en-US" smtClean="0"/>
              <a:pPr/>
              <a:t>12/2/2018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B6142-FA32-4237-9ED7-F5BA32E0DC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A6D2B-8DEF-4C75-B07E-2C9F055C4D04}" type="datetimeFigureOut">
              <a:rPr lang="en-US" smtClean="0"/>
              <a:pPr/>
              <a:t>12/2/2018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B6142-FA32-4237-9ED7-F5BA32E0DC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A6D2B-8DEF-4C75-B07E-2C9F055C4D04}" type="datetimeFigureOut">
              <a:rPr lang="en-US" smtClean="0"/>
              <a:pPr/>
              <a:t>12/2/2018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B6142-FA32-4237-9ED7-F5BA32E0DC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A6D2B-8DEF-4C75-B07E-2C9F055C4D04}" type="datetimeFigureOut">
              <a:rPr lang="en-US" smtClean="0"/>
              <a:pPr/>
              <a:t>12/2/2018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B6142-FA32-4237-9ED7-F5BA32E0DC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A6D2B-8DEF-4C75-B07E-2C9F055C4D04}" type="datetimeFigureOut">
              <a:rPr lang="en-US" smtClean="0"/>
              <a:pPr/>
              <a:t>12/2/2018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B6142-FA32-4237-9ED7-F5BA32E0DC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A6D2B-8DEF-4C75-B07E-2C9F055C4D04}" type="datetimeFigureOut">
              <a:rPr lang="en-US" smtClean="0"/>
              <a:pPr/>
              <a:t>12/2/2018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B6142-FA32-4237-9ED7-F5BA32E0DC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FA6D2B-8DEF-4C75-B07E-2C9F055C4D04}" type="datetimeFigureOut">
              <a:rPr lang="en-US" smtClean="0"/>
              <a:pPr/>
              <a:t>12/2/2018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6B6142-FA32-4237-9ED7-F5BA32E0DCD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jpeg"/><Relationship Id="rId7" Type="http://schemas.openxmlformats.org/officeDocument/2006/relationships/image" Target="../media/image1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Relationship Id="rId9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AutoShape 2" descr="Похожее изображение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44" name="AutoShape 4" descr="Похожее изображение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46" name="AutoShape 6" descr="Похожее изображение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48" name="AutoShape 8" descr="Картинки по запросу приставки mis dis отличия в применени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971600" y="1844824"/>
            <a:ext cx="6264696" cy="452431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C00000"/>
                </a:solidFill>
                <a:latin typeface="Comic Sans MS" pitchFamily="66" charset="0"/>
              </a:rPr>
              <a:t>Negative prefix in English</a:t>
            </a:r>
            <a:endParaRPr lang="en-US" sz="9600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6876256" y="332656"/>
            <a:ext cx="1800200" cy="144016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AutoShape 2" descr="Похожее изображение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44" name="AutoShape 4" descr="Похожее изображение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46" name="AutoShape 6" descr="Похожее изображение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48" name="AutoShape 8" descr="Картинки по запросу приставки mis dis отличия в применени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AutoShape 2" descr="Похожее изображение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44" name="AutoShape 4" descr="Похожее изображение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46" name="AutoShape 6" descr="Похожее изображение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48" name="AutoShape 8" descr="Картинки по запросу приставки mis dis отличия в применени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AutoShape 2" descr="Похожее изображение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44" name="AutoShape 4" descr="Похожее изображение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46" name="AutoShape 6" descr="Похожее изображение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48" name="AutoShape 8" descr="Картинки по запросу приставки mis dis отличия в применени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AutoShape 2" descr="Похожее изображение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44" name="AutoShape 4" descr="Похожее изображение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46" name="AutoShape 6" descr="Похожее изображение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48" name="AutoShape 8" descr="Картинки по запросу приставки mis dis отличия в применени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AutoShape 2" descr="Похожее изображение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44" name="AutoShape 4" descr="Похожее изображение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46" name="AutoShape 6" descr="Похожее изображение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48" name="AutoShape 8" descr="Картинки по запросу приставки mis dis отличия в применени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" name="Picture 9" descr="common-prefixes-student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915816" y="1844824"/>
            <a:ext cx="5932478" cy="4176464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467544" y="404664"/>
            <a:ext cx="1800200" cy="1440160"/>
          </a:xfrm>
          <a:prstGeom prst="ellipse">
            <a:avLst/>
          </a:prstGeom>
          <a:blipFill>
            <a:blip r:embed="rId4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AutoShape 2" descr="Похожее изображение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44" name="AutoShape 4" descr="Похожее изображение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46" name="AutoShape 6" descr="Похожее изображение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48" name="AutoShape 8" descr="Картинки по запросу приставки mis dis отличия в применени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2" name="Picture 11" descr="images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330898" y="1124744"/>
            <a:ext cx="6269892" cy="4696367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>
            <a:off x="6948264" y="5085184"/>
            <a:ext cx="1800200" cy="1440160"/>
          </a:xfrm>
          <a:prstGeom prst="ellipse">
            <a:avLst/>
          </a:prstGeom>
          <a:blipFill>
            <a:blip r:embed="rId4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AutoShape 2" descr="Похожее изображение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44" name="AutoShape 4" descr="Похожее изображение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46" name="AutoShape 6" descr="Похожее изображение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48" name="AutoShape 8" descr="Картинки по запросу приставки mis dis отличия в применени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8" name="Picture 7" descr="прикол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43608" y="786111"/>
            <a:ext cx="6840760" cy="5123967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6372200" y="260648"/>
            <a:ext cx="1800200" cy="1440160"/>
          </a:xfrm>
          <a:prstGeom prst="ellipse">
            <a:avLst/>
          </a:prstGeom>
          <a:blipFill>
            <a:blip r:embed="rId4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AutoShape 2" descr="Похожее изображение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44" name="AutoShape 4" descr="Похожее изображение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46" name="AutoShape 6" descr="Похожее изображение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48" name="AutoShape 8" descr="Картинки по запросу приставки mis dis отличия в применени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ardrop 7"/>
          <p:cNvSpPr/>
          <p:nvPr/>
        </p:nvSpPr>
        <p:spPr>
          <a:xfrm>
            <a:off x="179512" y="5589240"/>
            <a:ext cx="1296144" cy="1052736"/>
          </a:xfrm>
          <a:prstGeom prst="teardrop">
            <a:avLst/>
          </a:prstGeom>
          <a:blipFill>
            <a:blip r:embed="rId3" cstate="print"/>
            <a:stretch>
              <a:fillRect/>
            </a:stretch>
          </a:blip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1" name="Picture 10" descr="приставки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051720" y="476672"/>
            <a:ext cx="5476875" cy="53625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AutoShape 2" descr="Похожее изображение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44" name="AutoShape 4" descr="Похожее изображение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46" name="AutoShape 6" descr="Похожее изображение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48" name="AutoShape 8" descr="Картинки по запросу приставки mis dis отличия в применени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9" name="Picture 8" descr="di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7544" y="350658"/>
            <a:ext cx="8168456" cy="6126342"/>
          </a:xfrm>
          <a:prstGeom prst="rect">
            <a:avLst/>
          </a:prstGeom>
        </p:spPr>
      </p:pic>
      <p:sp>
        <p:nvSpPr>
          <p:cNvPr id="10" name="Oval 9"/>
          <p:cNvSpPr/>
          <p:nvPr/>
        </p:nvSpPr>
        <p:spPr>
          <a:xfrm>
            <a:off x="323528" y="0"/>
            <a:ext cx="1800200" cy="1440160"/>
          </a:xfrm>
          <a:prstGeom prst="ellipse">
            <a:avLst/>
          </a:prstGeom>
          <a:blipFill>
            <a:blip r:embed="rId4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AutoShape 2" descr="Похожее изображение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44" name="AutoShape 4" descr="Похожее изображение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46" name="AutoShape 6" descr="Похожее изображение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48" name="AutoShape 8" descr="Картинки по запросу приставки mis dis отличия в применени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" name="Picture 9" descr="misjpg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8000" y="381000"/>
            <a:ext cx="8240464" cy="6180348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251520" y="188640"/>
            <a:ext cx="1800200" cy="1440160"/>
          </a:xfrm>
          <a:prstGeom prst="ellipse">
            <a:avLst/>
          </a:prstGeom>
          <a:blipFill>
            <a:blip r:embed="rId4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Картинки по запросу jobs clipar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187274" y="1440896"/>
            <a:ext cx="932694" cy="93269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354248" y="1440896"/>
            <a:ext cx="1227428" cy="966031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663800" y="844826"/>
            <a:ext cx="1172116" cy="623322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3856517" y="1250963"/>
            <a:ext cx="803425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a_FuturaRoundDemi" panose="020F0702020204020204" pitchFamily="34" charset="-52"/>
              </a:rPr>
              <a:t>-</a:t>
            </a:r>
            <a:r>
              <a:rPr lang="en-US" sz="3600" b="1" cap="none" spc="0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a_FuturaRoundDemi" panose="020F0702020204020204" pitchFamily="34" charset="-52"/>
              </a:rPr>
              <a:t>er</a:t>
            </a:r>
            <a:endParaRPr lang="en-US" sz="3600" b="1" cap="none" spc="0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50800" algn="tl" rotWithShape="0">
                  <a:srgbClr val="000000"/>
                </a:outerShdw>
              </a:effectLst>
              <a:latin typeface="a_FuturaRoundDemi" panose="020F0702020204020204" pitchFamily="34" charset="-52"/>
            </a:endParaRPr>
          </a:p>
          <a:p>
            <a:pPr algn="ctr"/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a_FuturaRoundDemi" panose="020F0702020204020204" pitchFamily="34" charset="-52"/>
              </a:rPr>
              <a:t>-or</a:t>
            </a:r>
            <a:endParaRPr lang="ru-RU" sz="3600" b="1" cap="none" spc="0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50800" algn="tl" rotWithShape="0">
                  <a:srgbClr val="000000"/>
                </a:outerShdw>
              </a:effectLst>
              <a:latin typeface="a_FuturaRoundDemi" panose="020F0702020204020204" pitchFamily="34" charset="-52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518227" y="1468147"/>
            <a:ext cx="166904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_FuturaRoundDemi" panose="020F0702020204020204" pitchFamily="34" charset="-52"/>
              </a:rPr>
              <a:t>+      =</a:t>
            </a:r>
            <a:endParaRPr lang="ru-RU" sz="3600" b="1" cap="none" spc="0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a_FuturaRoundDemi" panose="020F0702020204020204" pitchFamily="34" charset="-52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350395" y="2467441"/>
            <a:ext cx="830877" cy="830877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83583" y="3337604"/>
            <a:ext cx="1348446" cy="34163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_FuturaRoundDemi" panose="020F0702020204020204" pitchFamily="34" charset="-52"/>
              </a:rPr>
              <a:t>work</a:t>
            </a:r>
          </a:p>
          <a:p>
            <a:pPr algn="ctr"/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_FuturaRoundDemi" panose="020F0702020204020204" pitchFamily="34" charset="-52"/>
              </a:rPr>
              <a:t>teach</a:t>
            </a:r>
          </a:p>
          <a:p>
            <a:pPr algn="ctr"/>
            <a:r>
              <a:rPr lang="en-US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_FuturaRoundDemi" panose="020F0702020204020204" pitchFamily="34" charset="-52"/>
              </a:rPr>
              <a:t>learn</a:t>
            </a:r>
          </a:p>
          <a:p>
            <a:pPr algn="ctr"/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_FuturaRoundDemi" panose="020F0702020204020204" pitchFamily="34" charset="-52"/>
              </a:rPr>
              <a:t>act</a:t>
            </a:r>
          </a:p>
          <a:p>
            <a:pPr algn="ctr"/>
            <a:r>
              <a:rPr lang="en-US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_FuturaRoundDemi" panose="020F0702020204020204" pitchFamily="34" charset="-52"/>
              </a:rPr>
              <a:t>write</a:t>
            </a:r>
          </a:p>
          <a:p>
            <a:pPr algn="ctr"/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_FuturaRoundDemi" panose="020F0702020204020204" pitchFamily="34" charset="-52"/>
              </a:rPr>
              <a:t>sing</a:t>
            </a:r>
            <a:endParaRPr lang="ru-RU" sz="3600" b="1" cap="none" spc="0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a_FuturaRoundDemi" panose="020F0702020204020204" pitchFamily="34" charset="-52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431918" y="3340918"/>
            <a:ext cx="2268570" cy="34163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_FuturaRoundDemi" panose="020F0702020204020204" pitchFamily="34" charset="-52"/>
                <a:sym typeface="Wingdings"/>
              </a:rPr>
              <a:t></a:t>
            </a:r>
            <a:r>
              <a:rPr lang="en-US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_FuturaRoundDemi" panose="020F0702020204020204" pitchFamily="34" charset="-52"/>
              </a:rPr>
              <a:t>work</a:t>
            </a:r>
            <a:r>
              <a:rPr lang="en-US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a_FuturaRoundDemi" panose="020F0702020204020204" pitchFamily="34" charset="-52"/>
              </a:rPr>
              <a:t>er</a:t>
            </a:r>
          </a:p>
          <a:p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_FuturaRoundDemi" panose="020F0702020204020204" pitchFamily="34" charset="-52"/>
                <a:sym typeface="Wingdings"/>
              </a:rPr>
              <a:t></a:t>
            </a:r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_FuturaRoundDemi" panose="020F0702020204020204" pitchFamily="34" charset="-52"/>
              </a:rPr>
              <a:t>teach</a:t>
            </a:r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a_FuturaRoundDemi" panose="020F0702020204020204" pitchFamily="34" charset="-52"/>
              </a:rPr>
              <a:t>er</a:t>
            </a:r>
          </a:p>
          <a:p>
            <a:pPr marL="571500" indent="-571500">
              <a:buFont typeface="Wingdings"/>
              <a:buChar char="ð"/>
            </a:pPr>
            <a:r>
              <a:rPr lang="en-US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_FuturaRoundDemi" panose="020F0702020204020204" pitchFamily="34" charset="-52"/>
              </a:rPr>
              <a:t>learn</a:t>
            </a:r>
            <a:r>
              <a:rPr lang="en-US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a_FuturaRoundDemi" panose="020F0702020204020204" pitchFamily="34" charset="-52"/>
              </a:rPr>
              <a:t>er</a:t>
            </a:r>
          </a:p>
          <a:p>
            <a:pPr marL="571500" indent="-571500">
              <a:buFont typeface="Wingdings"/>
              <a:buChar char="ð"/>
            </a:pPr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_FuturaRoundDemi" panose="020F0702020204020204" pitchFamily="34" charset="-52"/>
                <a:sym typeface="Wingdings"/>
              </a:rPr>
              <a:t> </a:t>
            </a:r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_FuturaRoundDemi" panose="020F0702020204020204" pitchFamily="34" charset="-52"/>
              </a:rPr>
              <a:t>act</a:t>
            </a:r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a_FuturaRoundDemi" panose="020F0702020204020204" pitchFamily="34" charset="-52"/>
              </a:rPr>
              <a:t>or</a:t>
            </a:r>
          </a:p>
          <a:p>
            <a:r>
              <a:rPr lang="en-US" sz="36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_FuturaRoundDemi" panose="020F0702020204020204" pitchFamily="34" charset="-52"/>
                <a:sym typeface="Wingdings"/>
              </a:rPr>
              <a:t> </a:t>
            </a:r>
            <a:r>
              <a:rPr lang="en-US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_FuturaRoundDemi" panose="020F0702020204020204" pitchFamily="34" charset="-52"/>
              </a:rPr>
              <a:t>writ</a:t>
            </a:r>
            <a:r>
              <a:rPr lang="en-US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a_FuturaRoundDemi" panose="020F0702020204020204" pitchFamily="34" charset="-52"/>
              </a:rPr>
              <a:t>er</a:t>
            </a:r>
          </a:p>
          <a:p>
            <a:r>
              <a:rPr lang="en-US" sz="36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_FuturaRoundDemi" panose="020F0702020204020204" pitchFamily="34" charset="-52"/>
                <a:sym typeface="Wingdings"/>
              </a:rPr>
              <a:t> </a:t>
            </a:r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_FuturaRoundDemi" panose="020F0702020204020204" pitchFamily="34" charset="-52"/>
              </a:rPr>
              <a:t>sing</a:t>
            </a:r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a_FuturaRoundDemi" panose="020F0702020204020204" pitchFamily="34" charset="-52"/>
              </a:rPr>
              <a:t>er</a:t>
            </a:r>
            <a:endParaRPr lang="ru-RU" sz="3600" b="1" cap="none" spc="0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50800" algn="tl" rotWithShape="0">
                  <a:srgbClr val="000000"/>
                </a:outerShdw>
              </a:effectLst>
              <a:latin typeface="a_FuturaRoundDemi" panose="020F0702020204020204" pitchFamily="34" charset="-52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221896" y="39756"/>
            <a:ext cx="1584088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smtClean="0">
                <a:solidFill>
                  <a:srgbClr val="0000CC"/>
                </a:solidFill>
                <a:latin typeface="+mn-lt"/>
              </a:rPr>
              <a:t>Date, __.</a:t>
            </a:r>
            <a:endParaRPr lang="ru-RU" sz="2600" dirty="0">
              <a:solidFill>
                <a:srgbClr val="0000CC"/>
              </a:solidFill>
              <a:latin typeface="+mn-lt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263349" y="466993"/>
            <a:ext cx="1923925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smtClean="0">
                <a:solidFill>
                  <a:srgbClr val="0000CC"/>
                </a:solidFill>
                <a:latin typeface="+mn-lt"/>
              </a:rPr>
              <a:t>Classwork.</a:t>
            </a:r>
            <a:endParaRPr lang="ru-RU" sz="2600" dirty="0">
              <a:solidFill>
                <a:srgbClr val="0000CC"/>
              </a:solidFill>
              <a:latin typeface="+mn-lt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733375" y="2534125"/>
            <a:ext cx="4368504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smtClean="0">
                <a:solidFill>
                  <a:srgbClr val="0000CC"/>
                </a:solidFill>
                <a:latin typeface="+mn-lt"/>
              </a:rPr>
              <a:t>job = occupation = work</a:t>
            </a:r>
            <a:endParaRPr lang="ru-RU" sz="2600" dirty="0">
              <a:solidFill>
                <a:srgbClr val="0000CC"/>
              </a:solidFill>
              <a:latin typeface="+mn-lt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943317" y="2909981"/>
            <a:ext cx="2983509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en-US" sz="2600" u="sng" dirty="0" smtClean="0">
                <a:solidFill>
                  <a:srgbClr val="0000CC"/>
                </a:solidFill>
                <a:latin typeface="+mn-lt"/>
              </a:rPr>
              <a:t>Who</a:t>
            </a:r>
            <a:r>
              <a:rPr lang="en-US" sz="2600" dirty="0" smtClean="0">
                <a:solidFill>
                  <a:srgbClr val="0000CC"/>
                </a:solidFill>
                <a:latin typeface="+mn-lt"/>
              </a:rPr>
              <a:t> are you?</a:t>
            </a:r>
          </a:p>
          <a:p>
            <a:pPr marL="457200" indent="-457200">
              <a:buFontTx/>
              <a:buChar char="-"/>
            </a:pPr>
            <a:r>
              <a:rPr lang="en-US" sz="2600" dirty="0" smtClean="0">
                <a:solidFill>
                  <a:srgbClr val="0000CC"/>
                </a:solidFill>
                <a:latin typeface="+mn-lt"/>
              </a:rPr>
              <a:t>I’m … </a:t>
            </a:r>
            <a:r>
              <a:rPr lang="en-US" sz="2600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(name)</a:t>
            </a:r>
            <a:r>
              <a:rPr lang="en-US" sz="2600" dirty="0" smtClean="0">
                <a:solidFill>
                  <a:srgbClr val="0000CC"/>
                </a:solidFill>
                <a:latin typeface="+mn-lt"/>
              </a:rPr>
              <a:t>.</a:t>
            </a:r>
            <a:endParaRPr lang="ru-RU" sz="2600" dirty="0">
              <a:solidFill>
                <a:srgbClr val="0000CC"/>
              </a:solidFill>
              <a:latin typeface="+mn-lt"/>
            </a:endParaRPr>
          </a:p>
        </p:txBody>
      </p:sp>
      <p:pic>
        <p:nvPicPr>
          <p:cNvPr id="29" name="Рисунок 2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926826" y="3216539"/>
            <a:ext cx="612792" cy="612792"/>
          </a:xfrm>
          <a:prstGeom prst="rect">
            <a:avLst/>
          </a:prstGeom>
        </p:spPr>
      </p:pic>
      <p:sp>
        <p:nvSpPr>
          <p:cNvPr id="30" name="TextBox 29"/>
          <p:cNvSpPr txBox="1"/>
          <p:nvPr/>
        </p:nvSpPr>
        <p:spPr>
          <a:xfrm>
            <a:off x="3581676" y="5010663"/>
            <a:ext cx="4946195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en-US" sz="2600" dirty="0" smtClean="0">
                <a:solidFill>
                  <a:srgbClr val="0000CC"/>
                </a:solidFill>
                <a:latin typeface="+mn-lt"/>
              </a:rPr>
              <a:t>What </a:t>
            </a:r>
            <a:r>
              <a:rPr lang="en-US" sz="2600" u="sng" dirty="0" smtClean="0">
                <a:solidFill>
                  <a:srgbClr val="0000CC"/>
                </a:solidFill>
                <a:latin typeface="+mn-lt"/>
              </a:rPr>
              <a:t>do</a:t>
            </a:r>
            <a:r>
              <a:rPr lang="en-US" sz="2600" dirty="0" smtClean="0">
                <a:solidFill>
                  <a:srgbClr val="0000CC"/>
                </a:solidFill>
                <a:latin typeface="+mn-lt"/>
              </a:rPr>
              <a:t> you </a:t>
            </a:r>
            <a:r>
              <a:rPr lang="en-US" sz="2600" u="sng" dirty="0" smtClean="0">
                <a:solidFill>
                  <a:srgbClr val="0000CC"/>
                </a:solidFill>
                <a:latin typeface="+mn-lt"/>
              </a:rPr>
              <a:t>want</a:t>
            </a:r>
            <a:r>
              <a:rPr lang="en-US" sz="2600" dirty="0" smtClean="0">
                <a:solidFill>
                  <a:srgbClr val="0000CC"/>
                </a:solidFill>
                <a:latin typeface="+mn-lt"/>
              </a:rPr>
              <a:t> to be?</a:t>
            </a:r>
          </a:p>
          <a:p>
            <a:r>
              <a:rPr lang="ru-RU" sz="2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Кем ты </a:t>
            </a:r>
            <a:r>
              <a:rPr lang="ru-RU" sz="2600" u="sng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хочешь</a:t>
            </a:r>
            <a:r>
              <a:rPr lang="ru-RU" sz="2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быть?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924603" y="3751733"/>
            <a:ext cx="3668492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en-US" sz="2600" u="sng" dirty="0" smtClean="0">
                <a:solidFill>
                  <a:srgbClr val="0000CC"/>
                </a:solidFill>
                <a:latin typeface="+mn-lt"/>
              </a:rPr>
              <a:t>What</a:t>
            </a:r>
            <a:r>
              <a:rPr lang="en-US" sz="2600" dirty="0" smtClean="0">
                <a:solidFill>
                  <a:srgbClr val="0000CC"/>
                </a:solidFill>
                <a:latin typeface="+mn-lt"/>
              </a:rPr>
              <a:t> are you?</a:t>
            </a:r>
          </a:p>
          <a:p>
            <a:pPr marL="457200" indent="-457200">
              <a:buFontTx/>
              <a:buChar char="-"/>
            </a:pPr>
            <a:r>
              <a:rPr lang="en-US" sz="2600" dirty="0" smtClean="0">
                <a:solidFill>
                  <a:srgbClr val="0000CC"/>
                </a:solidFill>
                <a:latin typeface="+mn-lt"/>
              </a:rPr>
              <a:t>I’m </a:t>
            </a:r>
            <a:r>
              <a:rPr lang="en-US" sz="2600" u="sng" dirty="0" smtClean="0">
                <a:solidFill>
                  <a:srgbClr val="0000CC"/>
                </a:solidFill>
                <a:latin typeface="+mn-lt"/>
              </a:rPr>
              <a:t>a</a:t>
            </a:r>
            <a:r>
              <a:rPr lang="en-US" sz="2600" dirty="0" smtClean="0">
                <a:solidFill>
                  <a:srgbClr val="0000CC"/>
                </a:solidFill>
                <a:latin typeface="+mn-lt"/>
              </a:rPr>
              <a:t> pupil/ </a:t>
            </a:r>
            <a:r>
              <a:rPr lang="en-US" sz="2600" u="sng" dirty="0" smtClean="0">
                <a:solidFill>
                  <a:srgbClr val="0000CC"/>
                </a:solidFill>
                <a:latin typeface="+mn-lt"/>
              </a:rPr>
              <a:t>a</a:t>
            </a:r>
            <a:r>
              <a:rPr lang="en-US" sz="2600" dirty="0" smtClean="0">
                <a:solidFill>
                  <a:srgbClr val="0000CC"/>
                </a:solidFill>
                <a:latin typeface="+mn-lt"/>
              </a:rPr>
              <a:t> teacher/</a:t>
            </a:r>
            <a:r>
              <a:rPr lang="en-US" sz="2600" u="sng" dirty="0" smtClean="0">
                <a:solidFill>
                  <a:srgbClr val="0000CC"/>
                </a:solidFill>
                <a:latin typeface="+mn-lt"/>
              </a:rPr>
              <a:t>a</a:t>
            </a:r>
            <a:r>
              <a:rPr lang="en-US" sz="2600" dirty="0" smtClean="0">
                <a:solidFill>
                  <a:srgbClr val="0000CC"/>
                </a:solidFill>
                <a:latin typeface="+mn-lt"/>
              </a:rPr>
              <a:t> doctor.</a:t>
            </a:r>
            <a:endParaRPr lang="ru-RU" sz="2600" dirty="0">
              <a:solidFill>
                <a:srgbClr val="0000CC"/>
              </a:solidFill>
              <a:latin typeface="+mn-lt"/>
            </a:endParaRPr>
          </a:p>
        </p:txBody>
      </p:sp>
      <p:sp>
        <p:nvSpPr>
          <p:cNvPr id="33" name="Выноска 2 32"/>
          <p:cNvSpPr/>
          <p:nvPr/>
        </p:nvSpPr>
        <p:spPr>
          <a:xfrm>
            <a:off x="6329680" y="844825"/>
            <a:ext cx="1968542" cy="1689299"/>
          </a:xfrm>
          <a:prstGeom prst="borderCallout2">
            <a:avLst>
              <a:gd name="adj1" fmla="val 99997"/>
              <a:gd name="adj2" fmla="val 98057"/>
              <a:gd name="adj3" fmla="val 241281"/>
              <a:gd name="adj4" fmla="val 66546"/>
              <a:gd name="adj5" fmla="val 241476"/>
              <a:gd name="adj6" fmla="val -92728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Перед названием профессии ставится артикль </a:t>
            </a:r>
            <a:r>
              <a:rPr lang="en-US" sz="2800" u="sng" dirty="0" smtClean="0">
                <a:solidFill>
                  <a:srgbClr val="FF0000"/>
                </a:solidFill>
              </a:rPr>
              <a:t>a</a:t>
            </a:r>
            <a:r>
              <a:rPr lang="en-US" dirty="0" smtClean="0"/>
              <a:t>!</a:t>
            </a:r>
            <a:endParaRPr lang="ru-RU" dirty="0"/>
          </a:p>
        </p:txBody>
      </p:sp>
      <p:pic>
        <p:nvPicPr>
          <p:cNvPr id="32" name="Рисунок 3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021358" y="726966"/>
            <a:ext cx="816090" cy="859042"/>
          </a:xfrm>
          <a:prstGeom prst="rect">
            <a:avLst/>
          </a:prstGeom>
        </p:spPr>
      </p:pic>
      <p:sp>
        <p:nvSpPr>
          <p:cNvPr id="19" name="Teardrop 18"/>
          <p:cNvSpPr/>
          <p:nvPr/>
        </p:nvSpPr>
        <p:spPr>
          <a:xfrm>
            <a:off x="251520" y="476672"/>
            <a:ext cx="1296144" cy="1052736"/>
          </a:xfrm>
          <a:prstGeom prst="teardrop">
            <a:avLst/>
          </a:prstGeom>
          <a:blipFill>
            <a:blip r:embed="rId9" cstate="print"/>
            <a:stretch>
              <a:fillRect/>
            </a:stretch>
          </a:blip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67986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build="p"/>
      <p:bldP spid="27" grpId="0"/>
      <p:bldP spid="28" grpId="0"/>
      <p:bldP spid="30" grpId="0"/>
      <p:bldP spid="31" grpId="0"/>
      <p:bldP spid="3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AutoShape 2" descr="Похожее изображение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44" name="AutoShape 4" descr="Похожее изображение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46" name="AutoShape 6" descr="Похожее изображение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48" name="AutoShape 8" descr="Картинки по запросу приставки mis dis отличия в применени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223</TotalTime>
  <Words>77</Words>
  <Application>Microsoft Office PowerPoint</Application>
  <PresentationFormat>On-screen Show (4:3)</PresentationFormat>
  <Paragraphs>26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Wm. WRIGLEY Jr.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Alina</dc:creator>
  <cp:lastModifiedBy>Alina</cp:lastModifiedBy>
  <cp:revision>7</cp:revision>
  <dcterms:created xsi:type="dcterms:W3CDTF">2018-11-10T10:43:25Z</dcterms:created>
  <dcterms:modified xsi:type="dcterms:W3CDTF">2018-12-02T16:05:22Z</dcterms:modified>
</cp:coreProperties>
</file>