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000000"/>
    <a:srgbClr val="AD4CD4"/>
    <a:srgbClr val="104D50"/>
    <a:srgbClr val="92D050"/>
    <a:srgbClr val="BCF6FC"/>
    <a:srgbClr val="4FA7E3"/>
    <a:srgbClr val="95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72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31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97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03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5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03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1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9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9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8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775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92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8BAD6-C469-48F5-B48B-46613CC774FB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B256D-5901-4B07-84BF-66B890374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6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054245"/>
            <a:ext cx="15359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9600" b="1" dirty="0" smtClean="0">
                <a:ln/>
                <a:solidFill>
                  <a:srgbClr val="C00000"/>
                </a:solidFill>
              </a:rPr>
              <a:t>All</a:t>
            </a:r>
            <a:endParaRPr lang="en-US" sz="96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46068" y="1054245"/>
            <a:ext cx="34782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9600" b="1" dirty="0" smtClean="0">
                <a:ln/>
                <a:solidFill>
                  <a:srgbClr val="C00000"/>
                </a:solidFill>
              </a:rPr>
              <a:t>tenses</a:t>
            </a:r>
            <a:endParaRPr lang="en-US" sz="96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36270" y="2828835"/>
            <a:ext cx="502894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9600" b="1" dirty="0" smtClean="0">
                <a:ln/>
                <a:solidFill>
                  <a:srgbClr val="C00000"/>
                </a:solidFill>
              </a:rPr>
              <a:t>in English</a:t>
            </a:r>
            <a:endParaRPr lang="en-US" sz="96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804248" y="5157192"/>
            <a:ext cx="1954909" cy="1080120"/>
            <a:chOff x="7020272" y="5157192"/>
            <a:chExt cx="1741255" cy="1080120"/>
          </a:xfrm>
        </p:grpSpPr>
        <p:sp>
          <p:nvSpPr>
            <p:cNvPr id="12" name="Flowchart: Connector 11"/>
            <p:cNvSpPr/>
            <p:nvPr/>
          </p:nvSpPr>
          <p:spPr>
            <a:xfrm>
              <a:off x="7020272" y="5157192"/>
              <a:ext cx="1741255" cy="1080120"/>
            </a:xfrm>
            <a:prstGeom prst="flowChartConnector">
              <a:avLst/>
            </a:prstGeom>
            <a:solidFill>
              <a:srgbClr val="FAC09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66692" y="5301208"/>
              <a:ext cx="152084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dirty="0" smtClean="0">
                  <a:ln w="0"/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Идея </a:t>
              </a:r>
            </a:p>
            <a:p>
              <a:pPr algn="ctr"/>
              <a:r>
                <a:rPr lang="uk-UA" dirty="0" smtClean="0">
                  <a:ln w="0"/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Ирин</a:t>
              </a:r>
              <a:r>
                <a:rPr lang="ru-RU" dirty="0" smtClean="0">
                  <a:ln w="0"/>
                  <a:solidFill>
                    <a:schemeClr val="accent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ы Ботнарь</a:t>
              </a:r>
              <a:endParaRPr lang="en-US" dirty="0">
                <a:ln w="0"/>
                <a:solidFill>
                  <a:schemeClr val="accent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79512" y="93327"/>
            <a:ext cx="1694284" cy="1607481"/>
            <a:chOff x="285428" y="0"/>
            <a:chExt cx="1694284" cy="1607481"/>
          </a:xfrm>
        </p:grpSpPr>
        <p:sp>
          <p:nvSpPr>
            <p:cNvPr id="16" name="Flowchart: Connector 15"/>
            <p:cNvSpPr/>
            <p:nvPr/>
          </p:nvSpPr>
          <p:spPr>
            <a:xfrm>
              <a:off x="285428" y="174171"/>
              <a:ext cx="1512168" cy="1395847"/>
            </a:xfrm>
            <a:prstGeom prst="flowChartConnector">
              <a:avLst/>
            </a:prstGeom>
            <a:solidFill>
              <a:srgbClr val="FAC09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490" y="0"/>
              <a:ext cx="1691222" cy="16074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27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>
            <a:off x="654670" y="6309320"/>
            <a:ext cx="8309818" cy="504056"/>
          </a:xfrm>
          <a:prstGeom prst="rightArrow">
            <a:avLst>
              <a:gd name="adj1" fmla="val 50000"/>
              <a:gd name="adj2" fmla="val 15628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384788" y="6309319"/>
            <a:ext cx="1649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When </a:t>
            </a:r>
            <a:r>
              <a:rPr lang="ru-RU" sz="2400" dirty="0" smtClean="0">
                <a:solidFill>
                  <a:srgbClr val="002060"/>
                </a:solidFill>
              </a:rPr>
              <a:t>?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16200000">
            <a:off x="-2717358" y="2750599"/>
            <a:ext cx="5865749" cy="504056"/>
          </a:xfrm>
          <a:prstGeom prst="rightArrow">
            <a:avLst>
              <a:gd name="adj1" fmla="val 50000"/>
              <a:gd name="adj2" fmla="val 15628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How </a:t>
            </a:r>
            <a:r>
              <a:rPr lang="ru-RU" sz="2400" dirty="0" smtClean="0">
                <a:solidFill>
                  <a:srgbClr val="002060"/>
                </a:solidFill>
              </a:rPr>
              <a:t>? 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39552" y="1052736"/>
            <a:ext cx="2160239" cy="1421814"/>
          </a:xfrm>
          <a:prstGeom prst="triangle">
            <a:avLst>
              <a:gd name="adj" fmla="val 50381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2060"/>
                </a:solidFill>
              </a:rPr>
              <a:t>Past</a:t>
            </a:r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2492896"/>
            <a:ext cx="2160239" cy="295232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79034" y="2589950"/>
            <a:ext cx="1704734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</a:rPr>
              <a:t>Perfect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Continuous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7" name="Скругленный прямоугольник 12"/>
          <p:cNvSpPr/>
          <p:nvPr/>
        </p:nvSpPr>
        <p:spPr>
          <a:xfrm>
            <a:off x="779034" y="3356992"/>
            <a:ext cx="1704734" cy="576064"/>
          </a:xfrm>
          <a:prstGeom prst="roundRect">
            <a:avLst/>
          </a:prstGeom>
          <a:solidFill>
            <a:srgbClr val="AD4CD4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Perfect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8" name="Скругленный прямоугольник 12"/>
          <p:cNvSpPr/>
          <p:nvPr/>
        </p:nvSpPr>
        <p:spPr>
          <a:xfrm>
            <a:off x="779034" y="4077072"/>
            <a:ext cx="1704734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Continuous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5" name="Скругленный прямоугольник 12"/>
          <p:cNvSpPr/>
          <p:nvPr/>
        </p:nvSpPr>
        <p:spPr>
          <a:xfrm>
            <a:off x="779034" y="4797152"/>
            <a:ext cx="1704734" cy="57606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Simple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915817" y="1071082"/>
            <a:ext cx="2160239" cy="4374142"/>
            <a:chOff x="1403648" y="1313148"/>
            <a:chExt cx="2160239" cy="4374142"/>
          </a:xfrm>
        </p:grpSpPr>
        <p:sp>
          <p:nvSpPr>
            <p:cNvPr id="32" name="Равнобедренный треугольник 31"/>
            <p:cNvSpPr/>
            <p:nvPr/>
          </p:nvSpPr>
          <p:spPr>
            <a:xfrm>
              <a:off x="1403648" y="1313148"/>
              <a:ext cx="2160239" cy="1421814"/>
            </a:xfrm>
            <a:prstGeom prst="triangle">
              <a:avLst>
                <a:gd name="adj" fmla="val 50381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rgbClr val="002060"/>
                  </a:solidFill>
                </a:rPr>
                <a:t>Present</a:t>
              </a:r>
              <a:endParaRPr lang="ru-RU" sz="2200" dirty="0">
                <a:solidFill>
                  <a:srgbClr val="002060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1403648" y="2734962"/>
              <a:ext cx="2160239" cy="295232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Скругленный прямоугольник 34"/>
            <p:cNvSpPr/>
            <p:nvPr/>
          </p:nvSpPr>
          <p:spPr>
            <a:xfrm>
              <a:off x="1643130" y="2850362"/>
              <a:ext cx="1704734" cy="57606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 smtClean="0">
                  <a:solidFill>
                    <a:srgbClr val="002060"/>
                  </a:solidFill>
                </a:rPr>
                <a:t>Perfect</a:t>
              </a:r>
            </a:p>
            <a:p>
              <a:r>
                <a:rPr lang="en-US" sz="2000" dirty="0" smtClean="0">
                  <a:solidFill>
                    <a:srgbClr val="002060"/>
                  </a:solidFill>
                </a:rPr>
                <a:t> Continuous</a:t>
              </a:r>
              <a:endParaRPr lang="ru-RU" sz="2000" dirty="0">
                <a:solidFill>
                  <a:srgbClr val="002060"/>
                </a:solidFill>
              </a:endParaRPr>
            </a:p>
          </p:txBody>
        </p:sp>
        <p:sp>
          <p:nvSpPr>
            <p:cNvPr id="36" name="Скругленный прямоугольник 12"/>
            <p:cNvSpPr/>
            <p:nvPr/>
          </p:nvSpPr>
          <p:spPr>
            <a:xfrm>
              <a:off x="1643130" y="3617404"/>
              <a:ext cx="1704734" cy="576064"/>
            </a:xfrm>
            <a:prstGeom prst="roundRect">
              <a:avLst/>
            </a:prstGeom>
            <a:solidFill>
              <a:srgbClr val="AD4CD4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Perfect</a:t>
              </a:r>
            </a:p>
            <a:p>
              <a:r>
                <a:rPr lang="en-US" sz="2000" dirty="0" smtClean="0">
                  <a:solidFill>
                    <a:srgbClr val="002060"/>
                  </a:solidFill>
                </a:rPr>
                <a:t> </a:t>
              </a:r>
              <a:endParaRPr lang="ru-RU" sz="2000" dirty="0">
                <a:solidFill>
                  <a:srgbClr val="002060"/>
                </a:solidFill>
              </a:endParaRPr>
            </a:p>
          </p:txBody>
        </p:sp>
        <p:sp>
          <p:nvSpPr>
            <p:cNvPr id="41" name="Скругленный прямоугольник 12"/>
            <p:cNvSpPr/>
            <p:nvPr/>
          </p:nvSpPr>
          <p:spPr>
            <a:xfrm>
              <a:off x="1643130" y="4337484"/>
              <a:ext cx="1704734" cy="576064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Continuous</a:t>
              </a:r>
            </a:p>
            <a:p>
              <a:r>
                <a:rPr lang="en-US" sz="2000" dirty="0" smtClean="0">
                  <a:solidFill>
                    <a:srgbClr val="002060"/>
                  </a:solidFill>
                </a:rPr>
                <a:t> </a:t>
              </a:r>
              <a:endParaRPr lang="ru-RU" sz="2000" dirty="0">
                <a:solidFill>
                  <a:srgbClr val="002060"/>
                </a:solidFill>
              </a:endParaRPr>
            </a:p>
          </p:txBody>
        </p:sp>
        <p:sp>
          <p:nvSpPr>
            <p:cNvPr id="42" name="Скругленный прямоугольник 12"/>
            <p:cNvSpPr/>
            <p:nvPr/>
          </p:nvSpPr>
          <p:spPr>
            <a:xfrm>
              <a:off x="1643130" y="5057564"/>
              <a:ext cx="1704734" cy="576064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Simple</a:t>
              </a:r>
            </a:p>
            <a:p>
              <a:r>
                <a:rPr lang="en-US" sz="2000" dirty="0" smtClean="0">
                  <a:solidFill>
                    <a:srgbClr val="002060"/>
                  </a:solidFill>
                </a:rPr>
                <a:t> </a:t>
              </a:r>
              <a:endParaRPr lang="ru-RU" sz="2000" dirty="0">
                <a:solidFill>
                  <a:srgbClr val="002060"/>
                </a:solidFill>
              </a:endParaRPr>
            </a:p>
          </p:txBody>
        </p:sp>
      </p:grpSp>
      <p:sp>
        <p:nvSpPr>
          <p:cNvPr id="44" name="Равнобедренный треугольник 43"/>
          <p:cNvSpPr/>
          <p:nvPr/>
        </p:nvSpPr>
        <p:spPr>
          <a:xfrm>
            <a:off x="5292081" y="1071082"/>
            <a:ext cx="2160239" cy="1421814"/>
          </a:xfrm>
          <a:prstGeom prst="triangle">
            <a:avLst>
              <a:gd name="adj" fmla="val 50381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2060"/>
                </a:solidFill>
              </a:rPr>
              <a:t>Future</a:t>
            </a:r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292081" y="2492896"/>
            <a:ext cx="2160239" cy="2952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531563" y="2608296"/>
            <a:ext cx="1704734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</a:rPr>
              <a:t>Perfect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Continuous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0" name="Скругленный прямоугольник 12"/>
          <p:cNvSpPr/>
          <p:nvPr/>
        </p:nvSpPr>
        <p:spPr>
          <a:xfrm>
            <a:off x="5531563" y="3375338"/>
            <a:ext cx="1704734" cy="576064"/>
          </a:xfrm>
          <a:prstGeom prst="roundRect">
            <a:avLst/>
          </a:prstGeom>
          <a:solidFill>
            <a:srgbClr val="AD4CD4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Perfect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1" name="Скругленный прямоугольник 12"/>
          <p:cNvSpPr/>
          <p:nvPr/>
        </p:nvSpPr>
        <p:spPr>
          <a:xfrm>
            <a:off x="5531563" y="4095418"/>
            <a:ext cx="1704734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Continuous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2" name="Скругленный прямоугольник 12"/>
          <p:cNvSpPr/>
          <p:nvPr/>
        </p:nvSpPr>
        <p:spPr>
          <a:xfrm>
            <a:off x="5531563" y="4815498"/>
            <a:ext cx="1704734" cy="57606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Simple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7633178" y="4797152"/>
            <a:ext cx="1265202" cy="57606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</a:rPr>
              <a:t>regularity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7633178" y="2608296"/>
            <a:ext cx="1265202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rgbClr val="002060"/>
                </a:solidFill>
              </a:rPr>
              <a:t>r</a:t>
            </a:r>
            <a:r>
              <a:rPr lang="en-US" sz="2000" dirty="0" smtClean="0">
                <a:solidFill>
                  <a:srgbClr val="002060"/>
                </a:solidFill>
              </a:rPr>
              <a:t>esult+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duration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7652428" y="3336760"/>
            <a:ext cx="1265202" cy="576064"/>
          </a:xfrm>
          <a:prstGeom prst="roundRect">
            <a:avLst/>
          </a:prstGeom>
          <a:solidFill>
            <a:srgbClr val="AD4CD4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</a:rPr>
              <a:t>result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7642515" y="4077072"/>
            <a:ext cx="1265202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</a:rPr>
              <a:t>duration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410452" y="1989174"/>
            <a:ext cx="8496943" cy="3168352"/>
            <a:chOff x="467544" y="1988840"/>
            <a:chExt cx="8496943" cy="3168352"/>
          </a:xfrm>
        </p:grpSpPr>
        <p:sp>
          <p:nvSpPr>
            <p:cNvPr id="4" name="Горизонтальный свиток 3"/>
            <p:cNvSpPr/>
            <p:nvPr/>
          </p:nvSpPr>
          <p:spPr>
            <a:xfrm>
              <a:off x="467544" y="1988840"/>
              <a:ext cx="8496943" cy="3168352"/>
            </a:xfrm>
            <a:prstGeom prst="horizontalScroll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25100" y="2967335"/>
              <a:ext cx="16561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Tom play</a:t>
              </a:r>
              <a:r>
                <a:rPr lang="en-US" b="1" dirty="0" smtClean="0">
                  <a:solidFill>
                    <a:srgbClr val="00B050"/>
                  </a:solidFill>
                </a:rPr>
                <a:t>ed</a:t>
              </a:r>
              <a:r>
                <a:rPr lang="en-US" dirty="0" smtClean="0"/>
                <a:t> football every day.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92049" y="2967335"/>
              <a:ext cx="172819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Tom play</a:t>
              </a:r>
              <a:r>
                <a:rPr lang="en-US" b="1" dirty="0" smtClean="0">
                  <a:solidFill>
                    <a:srgbClr val="00B050"/>
                  </a:solidFill>
                </a:rPr>
                <a:t>s</a:t>
              </a:r>
              <a:r>
                <a:rPr lang="en-US" dirty="0" smtClean="0"/>
                <a:t> football every day.</a:t>
              </a:r>
              <a:endParaRPr lang="ru-RU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28912" y="2967335"/>
              <a:ext cx="172819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Tom </a:t>
              </a:r>
              <a:r>
                <a:rPr lang="en-US" b="1" dirty="0" smtClean="0">
                  <a:solidFill>
                    <a:srgbClr val="00B050"/>
                  </a:solidFill>
                </a:rPr>
                <a:t>will</a:t>
              </a:r>
              <a:r>
                <a:rPr lang="en-US" dirty="0" smtClean="0"/>
                <a:t> play football every day.</a:t>
              </a:r>
              <a:endParaRPr lang="ru-RU" dirty="0"/>
            </a:p>
          </p:txBody>
        </p:sp>
        <p:sp>
          <p:nvSpPr>
            <p:cNvPr id="10" name="Загнутый угол 9"/>
            <p:cNvSpPr/>
            <p:nvPr/>
          </p:nvSpPr>
          <p:spPr>
            <a:xfrm>
              <a:off x="7524328" y="2469588"/>
              <a:ext cx="1296144" cy="2160240"/>
            </a:xfrm>
            <a:prstGeom prst="foldedCorne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tx1"/>
                  </a:solidFill>
                </a:rPr>
                <a:t>a</a:t>
              </a:r>
              <a:r>
                <a:rPr lang="en-US" dirty="0" smtClean="0">
                  <a:solidFill>
                    <a:schemeClr val="tx1"/>
                  </a:solidFill>
                </a:rPr>
                <a:t>lways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u</a:t>
              </a:r>
              <a:r>
                <a:rPr lang="en-US" dirty="0" smtClean="0">
                  <a:solidFill>
                    <a:schemeClr val="tx1"/>
                  </a:solidFill>
                </a:rPr>
                <a:t>sually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o</a:t>
              </a:r>
              <a:r>
                <a:rPr lang="en-US" dirty="0" smtClean="0">
                  <a:solidFill>
                    <a:schemeClr val="tx1"/>
                  </a:solidFill>
                </a:rPr>
                <a:t>ften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ever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e</a:t>
              </a:r>
              <a:r>
                <a:rPr lang="en-US" dirty="0" smtClean="0">
                  <a:solidFill>
                    <a:schemeClr val="tx1"/>
                  </a:solidFill>
                </a:rPr>
                <a:t>ver</a:t>
              </a:r>
            </a:p>
            <a:p>
              <a:r>
                <a:rPr lang="en-US" dirty="0">
                  <a:solidFill>
                    <a:schemeClr val="tx1"/>
                  </a:solidFill>
                </a:rPr>
                <a:t>e</a:t>
              </a:r>
              <a:r>
                <a:rPr lang="en-US" dirty="0" smtClean="0">
                  <a:solidFill>
                    <a:schemeClr val="tx1"/>
                  </a:solidFill>
                </a:rPr>
                <a:t>very…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3 times a…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10130" y="2182225"/>
            <a:ext cx="8496943" cy="2211748"/>
            <a:chOff x="410130" y="2182225"/>
            <a:chExt cx="8496943" cy="2211748"/>
          </a:xfrm>
        </p:grpSpPr>
        <p:grpSp>
          <p:nvGrpSpPr>
            <p:cNvPr id="55" name="Группа 54"/>
            <p:cNvGrpSpPr/>
            <p:nvPr/>
          </p:nvGrpSpPr>
          <p:grpSpPr>
            <a:xfrm>
              <a:off x="410130" y="2182225"/>
              <a:ext cx="8496943" cy="2211748"/>
              <a:chOff x="467544" y="2060849"/>
              <a:chExt cx="8496943" cy="2380580"/>
            </a:xfrm>
          </p:grpSpPr>
          <p:sp>
            <p:nvSpPr>
              <p:cNvPr id="56" name="Горизонтальный свиток 55"/>
              <p:cNvSpPr/>
              <p:nvPr/>
            </p:nvSpPr>
            <p:spPr>
              <a:xfrm>
                <a:off x="467544" y="2060849"/>
                <a:ext cx="8496943" cy="2380580"/>
              </a:xfrm>
              <a:prstGeom prst="horizontalScroll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925100" y="2967336"/>
                <a:ext cx="1846700" cy="6956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Tom </a:t>
                </a:r>
                <a:r>
                  <a:rPr lang="en-US" dirty="0"/>
                  <a:t>was</a:t>
                </a:r>
                <a:r>
                  <a:rPr lang="en-US" dirty="0" smtClean="0"/>
                  <a:t> play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ing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/>
                  <a:t>football.</a:t>
                </a:r>
                <a:endParaRPr lang="ru-RU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528912" y="3017146"/>
                <a:ext cx="2196848" cy="6956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Tom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will be </a:t>
                </a:r>
                <a:r>
                  <a:rPr lang="en-US" dirty="0" smtClean="0"/>
                  <a:t>play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ing</a:t>
                </a:r>
              </a:p>
              <a:p>
                <a:r>
                  <a:rPr lang="en-US" dirty="0" smtClean="0"/>
                  <a:t> football every day.</a:t>
                </a:r>
                <a:endParaRPr lang="ru-RU" dirty="0"/>
              </a:p>
            </p:txBody>
          </p:sp>
          <p:sp>
            <p:nvSpPr>
              <p:cNvPr id="59" name="Загнутый угол 58"/>
              <p:cNvSpPr/>
              <p:nvPr/>
            </p:nvSpPr>
            <p:spPr>
              <a:xfrm>
                <a:off x="3262933" y="2415061"/>
                <a:ext cx="1582505" cy="522707"/>
              </a:xfrm>
              <a:prstGeom prst="foldedCorne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 smtClean="0">
                    <a:solidFill>
                      <a:schemeClr val="tx1"/>
                    </a:solidFill>
                  </a:rPr>
                  <a:t>now, right now,</a:t>
                </a:r>
              </a:p>
              <a:p>
                <a:r>
                  <a:rPr lang="en-US" sz="1600" dirty="0" smtClean="0">
                    <a:solidFill>
                      <a:schemeClr val="tx1"/>
                    </a:solidFill>
                  </a:rPr>
                  <a:t> today</a:t>
                </a:r>
                <a:endParaRPr lang="ru-RU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419872" y="2996952"/>
                <a:ext cx="18467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Tom</a:t>
                </a:r>
                <a:r>
                  <a:rPr lang="en-US" b="1" dirty="0" smtClean="0"/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is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play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ing </a:t>
                </a:r>
                <a:r>
                  <a:rPr lang="en-US" dirty="0" smtClean="0"/>
                  <a:t>football.</a:t>
                </a:r>
                <a:endParaRPr lang="ru-RU" dirty="0"/>
              </a:p>
            </p:txBody>
          </p:sp>
        </p:grpSp>
        <p:sp>
          <p:nvSpPr>
            <p:cNvPr id="64" name="Загнутый угол 58"/>
            <p:cNvSpPr/>
            <p:nvPr/>
          </p:nvSpPr>
          <p:spPr>
            <a:xfrm>
              <a:off x="882575" y="2514233"/>
              <a:ext cx="1627590" cy="519254"/>
            </a:xfrm>
            <a:prstGeom prst="foldedCorne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at 5 o’clock,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when he cam</a:t>
              </a:r>
              <a:r>
                <a:rPr lang="en-US" dirty="0" smtClean="0">
                  <a:solidFill>
                    <a:schemeClr val="tx1"/>
                  </a:solidFill>
                </a:rPr>
                <a:t>e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Загнутый угол 58"/>
            <p:cNvSpPr/>
            <p:nvPr/>
          </p:nvSpPr>
          <p:spPr>
            <a:xfrm>
              <a:off x="5544662" y="2533757"/>
              <a:ext cx="1582505" cy="485636"/>
            </a:xfrm>
            <a:prstGeom prst="foldedCorne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t</a:t>
              </a:r>
              <a:r>
                <a:rPr lang="en-US" sz="1600" dirty="0" smtClean="0">
                  <a:solidFill>
                    <a:schemeClr val="tx1"/>
                  </a:solidFill>
                </a:rPr>
                <a:t>omorrow at this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 time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97143" y="3483791"/>
            <a:ext cx="8604448" cy="2825529"/>
            <a:chOff x="397143" y="3483791"/>
            <a:chExt cx="8604448" cy="2825529"/>
          </a:xfrm>
        </p:grpSpPr>
        <p:grpSp>
          <p:nvGrpSpPr>
            <p:cNvPr id="40" name="Group 39"/>
            <p:cNvGrpSpPr/>
            <p:nvPr/>
          </p:nvGrpSpPr>
          <p:grpSpPr>
            <a:xfrm>
              <a:off x="397143" y="3483791"/>
              <a:ext cx="8604448" cy="2825529"/>
              <a:chOff x="525680" y="3556436"/>
              <a:chExt cx="8604448" cy="2825529"/>
            </a:xfrm>
          </p:grpSpPr>
          <p:sp>
            <p:nvSpPr>
              <p:cNvPr id="43" name="Horizontal Scroll 42"/>
              <p:cNvSpPr/>
              <p:nvPr/>
            </p:nvSpPr>
            <p:spPr>
              <a:xfrm>
                <a:off x="525680" y="3556436"/>
                <a:ext cx="8604448" cy="2825529"/>
              </a:xfrm>
              <a:prstGeom prst="horizontalScroll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899592" y="4708358"/>
                <a:ext cx="2005758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smtClean="0"/>
                  <a:t>Tom was 15.</a:t>
                </a:r>
              </a:p>
              <a:p>
                <a:r>
                  <a:rPr lang="en-US" dirty="0" smtClean="0"/>
                  <a:t>By the age of 15 he 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had</a:t>
                </a:r>
                <a:r>
                  <a:rPr lang="en-US" b="1" dirty="0" smtClean="0">
                    <a:solidFill>
                      <a:srgbClr val="AD4CD4"/>
                    </a:solidFill>
                  </a:rPr>
                  <a:t> </a:t>
                </a:r>
                <a:r>
                  <a:rPr lang="en-US" dirty="0" smtClean="0"/>
                  <a:t>play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ed </a:t>
                </a:r>
                <a:r>
                  <a:rPr lang="en-US" b="1" dirty="0" smtClean="0"/>
                  <a:t>7 </a:t>
                </a:r>
                <a:r>
                  <a:rPr lang="en-US" dirty="0">
                    <a:solidFill>
                      <a:srgbClr val="000000"/>
                    </a:solidFill>
                  </a:rPr>
                  <a:t>tournaments.</a:t>
                </a:r>
                <a:endParaRPr lang="ru-RU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100851" y="4854932"/>
                <a:ext cx="2189836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smtClean="0"/>
                  <a:t>Tom is 21.</a:t>
                </a:r>
              </a:p>
              <a:p>
                <a:r>
                  <a:rPr lang="ru-RU" dirty="0">
                    <a:solidFill>
                      <a:srgbClr val="000000"/>
                    </a:solidFill>
                  </a:rPr>
                  <a:t>Н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e 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has</a:t>
                </a:r>
                <a:r>
                  <a:rPr lang="en-US" b="1" dirty="0" smtClean="0">
                    <a:solidFill>
                      <a:srgbClr val="AD4CD4"/>
                    </a:solidFill>
                  </a:rPr>
                  <a:t> </a:t>
                </a:r>
                <a:r>
                  <a:rPr lang="en-US" dirty="0" smtClean="0"/>
                  <a:t>play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ed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000000"/>
                    </a:solidFill>
                  </a:rPr>
                  <a:t>15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 tournaments.</a:t>
                </a:r>
                <a:endParaRPr lang="ru-RU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418352" y="4738559"/>
                <a:ext cx="2985301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smtClean="0"/>
                  <a:t>Tom will be 25.</a:t>
                </a:r>
              </a:p>
              <a:p>
                <a:r>
                  <a:rPr lang="en-US" dirty="0" smtClean="0"/>
                  <a:t>By the age of 25 he </a:t>
                </a:r>
              </a:p>
              <a:p>
                <a:r>
                  <a:rPr lang="en-US" b="1" dirty="0" smtClean="0">
                    <a:solidFill>
                      <a:srgbClr val="7030A0"/>
                    </a:solidFill>
                  </a:rPr>
                  <a:t>will have</a:t>
                </a:r>
                <a:r>
                  <a:rPr lang="en-US" b="1" dirty="0" smtClean="0">
                    <a:solidFill>
                      <a:srgbClr val="AD4CD4"/>
                    </a:solidFill>
                  </a:rPr>
                  <a:t> </a:t>
                </a:r>
                <a:r>
                  <a:rPr lang="en-US" dirty="0" smtClean="0"/>
                  <a:t>play</a:t>
                </a:r>
                <a:r>
                  <a:rPr lang="en-US" b="1" dirty="0" smtClean="0">
                    <a:solidFill>
                      <a:srgbClr val="7030A0"/>
                    </a:solidFill>
                  </a:rPr>
                  <a:t>ed 2</a:t>
                </a:r>
                <a:r>
                  <a:rPr lang="en-US" b="1" dirty="0" smtClean="0"/>
                  <a:t>7 </a:t>
                </a:r>
                <a:r>
                  <a:rPr lang="en-US" dirty="0">
                    <a:solidFill>
                      <a:srgbClr val="000000"/>
                    </a:solidFill>
                  </a:rPr>
                  <a:t>tournaments.</a:t>
                </a:r>
                <a:endParaRPr lang="ru-RU" dirty="0"/>
              </a:p>
            </p:txBody>
          </p:sp>
        </p:grpSp>
        <p:sp>
          <p:nvSpPr>
            <p:cNvPr id="3" name="Folded Corner 2"/>
            <p:cNvSpPr/>
            <p:nvPr/>
          </p:nvSpPr>
          <p:spPr>
            <a:xfrm>
              <a:off x="5430196" y="3933056"/>
              <a:ext cx="2455779" cy="512507"/>
            </a:xfrm>
            <a:prstGeom prst="foldedCorner">
              <a:avLst/>
            </a:prstGeom>
            <a:solidFill>
              <a:srgbClr val="AD4CD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tomorrow at </a:t>
              </a:r>
              <a:r>
                <a:rPr lang="en-US" sz="1600" dirty="0" smtClean="0">
                  <a:solidFill>
                    <a:schemeClr val="tx1"/>
                  </a:solidFill>
                </a:rPr>
                <a:t>this time,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 by this time next Monday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66" name="Folded Corner 65"/>
            <p:cNvSpPr/>
            <p:nvPr/>
          </p:nvSpPr>
          <p:spPr>
            <a:xfrm>
              <a:off x="3054599" y="3950379"/>
              <a:ext cx="1906133" cy="505640"/>
            </a:xfrm>
            <a:prstGeom prst="foldedCorner">
              <a:avLst/>
            </a:prstGeom>
            <a:solidFill>
              <a:srgbClr val="AD4CD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t</a:t>
              </a:r>
              <a:r>
                <a:rPr lang="en-US" sz="1600" dirty="0" smtClean="0">
                  <a:solidFill>
                    <a:schemeClr val="tx1"/>
                  </a:solidFill>
                </a:rPr>
                <a:t>oday, this week, 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already, recently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67" name="Folded Corner 66"/>
            <p:cNvSpPr/>
            <p:nvPr/>
          </p:nvSpPr>
          <p:spPr>
            <a:xfrm>
              <a:off x="841813" y="3933225"/>
              <a:ext cx="1583856" cy="457254"/>
            </a:xfrm>
            <a:prstGeom prst="foldedCorner">
              <a:avLst/>
            </a:prstGeom>
            <a:solidFill>
              <a:srgbClr val="AD4CD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By 5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o’clock,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 last Monday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0040" y="2858510"/>
            <a:ext cx="8604448" cy="3095338"/>
            <a:chOff x="360040" y="2858510"/>
            <a:chExt cx="8604448" cy="3095338"/>
          </a:xfrm>
        </p:grpSpPr>
        <p:sp>
          <p:nvSpPr>
            <p:cNvPr id="86" name="Horizontal Scroll 85"/>
            <p:cNvSpPr/>
            <p:nvPr/>
          </p:nvSpPr>
          <p:spPr>
            <a:xfrm>
              <a:off x="360040" y="2858510"/>
              <a:ext cx="8604448" cy="3095338"/>
            </a:xfrm>
            <a:prstGeom prst="horizontalScroll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779034" y="3298253"/>
              <a:ext cx="7969430" cy="2190273"/>
              <a:chOff x="779034" y="3298253"/>
              <a:chExt cx="7969430" cy="2190273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779034" y="3878734"/>
                <a:ext cx="2372356" cy="1600438"/>
              </a:xfrm>
              <a:prstGeom prst="rect">
                <a:avLst/>
              </a:prstGeom>
              <a:noFill/>
              <a:ln>
                <a:solidFill>
                  <a:srgbClr val="FAC09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smtClean="0"/>
                  <a:t>Yesterday when I came to the gym Tom looked tired.</a:t>
                </a:r>
              </a:p>
              <a:p>
                <a:r>
                  <a:rPr lang="en-US" dirty="0" smtClean="0"/>
                  <a:t>He </a:t>
                </a:r>
                <a:r>
                  <a:rPr lang="en-US" sz="2200" b="1" dirty="0" smtClean="0"/>
                  <a:t>had been</a:t>
                </a:r>
                <a:r>
                  <a:rPr lang="en-US" sz="2400" b="1" dirty="0" smtClean="0"/>
                  <a:t> </a:t>
                </a:r>
                <a:r>
                  <a:rPr lang="en-US" dirty="0" smtClean="0"/>
                  <a:t>play</a:t>
                </a:r>
                <a:r>
                  <a:rPr lang="en-US" sz="2200" b="1" dirty="0" smtClean="0"/>
                  <a:t>ing</a:t>
                </a:r>
              </a:p>
              <a:p>
                <a:r>
                  <a:rPr lang="en-US" dirty="0" smtClean="0"/>
                  <a:t> for 2 hours by then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.</a:t>
                </a:r>
                <a:endParaRPr lang="ru-RU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2993723" y="3831942"/>
                <a:ext cx="253784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/>
                  <a:t>Look at Tom. He is so tired</a:t>
                </a:r>
                <a:endParaRPr lang="en-US" dirty="0" smtClean="0">
                  <a:solidFill>
                    <a:srgbClr val="000000"/>
                  </a:solidFill>
                </a:endParaRPr>
              </a:p>
              <a:p>
                <a:r>
                  <a:rPr lang="ru-RU" dirty="0" smtClean="0">
                    <a:solidFill>
                      <a:srgbClr val="000000"/>
                    </a:solidFill>
                  </a:rPr>
                  <a:t>Н</a:t>
                </a:r>
                <a:r>
                  <a:rPr lang="en-US" sz="2200" dirty="0" smtClean="0">
                    <a:solidFill>
                      <a:srgbClr val="000000"/>
                    </a:solidFill>
                  </a:rPr>
                  <a:t>e </a:t>
                </a:r>
                <a:r>
                  <a:rPr lang="en-US" sz="2200" b="1" dirty="0" smtClean="0"/>
                  <a:t>has already been</a:t>
                </a:r>
              </a:p>
              <a:p>
                <a:r>
                  <a:rPr lang="en-US" dirty="0" smtClean="0"/>
                  <a:t>play</a:t>
                </a:r>
                <a:r>
                  <a:rPr lang="en-US" sz="2200" b="1" dirty="0" smtClean="0"/>
                  <a:t>ing</a:t>
                </a:r>
                <a:r>
                  <a:rPr lang="en-US" sz="2200" dirty="0" smtClean="0">
                    <a:solidFill>
                      <a:srgbClr val="7030A0"/>
                    </a:solidFill>
                  </a:rPr>
                  <a:t> </a:t>
                </a:r>
              </a:p>
              <a:p>
                <a:r>
                  <a:rPr lang="en-US" dirty="0" smtClean="0">
                    <a:solidFill>
                      <a:srgbClr val="000000"/>
                    </a:solidFill>
                  </a:rPr>
                  <a:t>for hours .</a:t>
                </a:r>
                <a:endParaRPr lang="ru-RU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5446915" y="3918866"/>
                <a:ext cx="3301549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smtClean="0"/>
                  <a:t>Tomorrow I’ll come </a:t>
                </a:r>
                <a:r>
                  <a:rPr lang="en-US" sz="1600" i="1" dirty="0"/>
                  <a:t>to the </a:t>
                </a:r>
                <a:r>
                  <a:rPr lang="en-US" sz="1600" i="1" dirty="0" smtClean="0"/>
                  <a:t>gym at 11.</a:t>
                </a:r>
              </a:p>
              <a:p>
                <a:r>
                  <a:rPr lang="en-US" dirty="0" smtClean="0"/>
                  <a:t>By this time Tom</a:t>
                </a:r>
              </a:p>
              <a:p>
                <a:r>
                  <a:rPr lang="en-US" sz="2200" b="1" dirty="0" smtClean="0">
                    <a:solidFill>
                      <a:srgbClr val="000000"/>
                    </a:solidFill>
                  </a:rPr>
                  <a:t>will have been </a:t>
                </a:r>
              </a:p>
              <a:p>
                <a:r>
                  <a:rPr lang="en-US" dirty="0" smtClean="0"/>
                  <a:t>play</a:t>
                </a:r>
                <a:r>
                  <a:rPr lang="en-US" sz="2200" b="1" dirty="0" smtClean="0"/>
                  <a:t>ing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for two hours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.</a:t>
                </a:r>
                <a:endParaRPr lang="ru-RU" dirty="0"/>
              </a:p>
            </p:txBody>
          </p:sp>
          <p:sp>
            <p:nvSpPr>
              <p:cNvPr id="91" name="Folded Corner 90"/>
              <p:cNvSpPr/>
              <p:nvPr/>
            </p:nvSpPr>
            <p:spPr>
              <a:xfrm>
                <a:off x="5609117" y="3307775"/>
                <a:ext cx="1627179" cy="561446"/>
              </a:xfrm>
              <a:prstGeom prst="foldedCorner">
                <a:avLst/>
              </a:prstGeom>
              <a:solidFill>
                <a:srgbClr val="FAC09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ince for, by this time</a:t>
                </a:r>
                <a:endParaRPr lang="ru-RU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Folded Corner 91"/>
              <p:cNvSpPr/>
              <p:nvPr/>
            </p:nvSpPr>
            <p:spPr>
              <a:xfrm>
                <a:off x="2943492" y="3298253"/>
                <a:ext cx="2132564" cy="553923"/>
              </a:xfrm>
              <a:prstGeom prst="foldedCorner">
                <a:avLst/>
              </a:prstGeom>
              <a:solidFill>
                <a:srgbClr val="FAC09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ince then, for an hour, for a long time, already</a:t>
                </a:r>
                <a:endParaRPr lang="ru-RU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Folded Corner 92"/>
              <p:cNvSpPr/>
              <p:nvPr/>
            </p:nvSpPr>
            <p:spPr>
              <a:xfrm>
                <a:off x="804710" y="3307943"/>
                <a:ext cx="1583856" cy="500917"/>
              </a:xfrm>
              <a:prstGeom prst="foldedCorner">
                <a:avLst/>
              </a:prstGeom>
              <a:solidFill>
                <a:srgbClr val="FAC09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>
                    <a:solidFill>
                      <a:schemeClr val="tx1"/>
                    </a:solidFill>
                  </a:rPr>
                  <a:t>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ince the time when</a:t>
                </a:r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7872650" y="5530170"/>
            <a:ext cx="1115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С</a:t>
            </a:r>
            <a:r>
              <a:rPr lang="en-US" b="1" dirty="0" smtClean="0"/>
              <a:t>LICK</a:t>
            </a:r>
            <a:endParaRPr lang="ru-RU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7452320" y="476672"/>
            <a:ext cx="1296144" cy="864096"/>
            <a:chOff x="7452320" y="476672"/>
            <a:chExt cx="1296144" cy="864096"/>
          </a:xfrm>
        </p:grpSpPr>
        <p:sp>
          <p:nvSpPr>
            <p:cNvPr id="18" name="Sun 17"/>
            <p:cNvSpPr/>
            <p:nvPr/>
          </p:nvSpPr>
          <p:spPr>
            <a:xfrm>
              <a:off x="7452320" y="476672"/>
              <a:ext cx="1296144" cy="86409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743563" y="724054"/>
              <a:ext cx="7136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b="1" dirty="0"/>
                <a:t>С</a:t>
              </a:r>
              <a:r>
                <a:rPr lang="en-US" b="1" dirty="0"/>
                <a:t>LICK</a:t>
              </a:r>
              <a:endParaRPr lang="ru-RU" b="1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04" y="2422760"/>
            <a:ext cx="6744516" cy="379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71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272</Words>
  <Application>Microsoft Office PowerPoint</Application>
  <PresentationFormat>On-screen Show (4:3)</PresentationFormat>
  <Paragraphs>98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Gromova</dc:creator>
  <cp:lastModifiedBy>Kyshkar, Vadym (Contractor)</cp:lastModifiedBy>
  <cp:revision>52</cp:revision>
  <dcterms:created xsi:type="dcterms:W3CDTF">2018-08-23T10:33:08Z</dcterms:created>
  <dcterms:modified xsi:type="dcterms:W3CDTF">2018-09-16T19:53:19Z</dcterms:modified>
</cp:coreProperties>
</file>